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76" r:id="rId3"/>
    <p:sldId id="257" r:id="rId4"/>
    <p:sldId id="269" r:id="rId5"/>
    <p:sldId id="264" r:id="rId6"/>
    <p:sldId id="259" r:id="rId7"/>
    <p:sldId id="260" r:id="rId8"/>
    <p:sldId id="262" r:id="rId9"/>
    <p:sldId id="277" r:id="rId10"/>
    <p:sldId id="279" r:id="rId11"/>
    <p:sldId id="280" r:id="rId12"/>
    <p:sldId id="271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3300"/>
    <a:srgbClr val="008000"/>
    <a:srgbClr val="FFFF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3" autoAdjust="0"/>
    <p:restoredTop sz="90660" autoAdjust="0"/>
  </p:normalViewPr>
  <p:slideViewPr>
    <p:cSldViewPr>
      <p:cViewPr varScale="1">
        <p:scale>
          <a:sx n="75" d="100"/>
          <a:sy n="75" d="100"/>
        </p:scale>
        <p:origin x="191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77000832-CB4A-4FB9-8178-671F8A2D5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0263DFE1-EA22-4F33-B28C-5F2A00E20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19041079-FD4A-4E8D-81E3-3AC16D6B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195BB-A3BC-448A-84B5-8F6DE476C9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276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84D32569-8935-4A4D-9316-D3F9C3EB8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C1CB568E-758D-42A4-9535-BCAD4CE49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4ADFF938-0E33-43E5-8051-F92335568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4CF26-71C6-458F-A5FF-24E0946740E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315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7396F3B6-8C97-4E02-B1CD-6F1ECF032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84BC404E-747F-48A6-9E0A-275D5E2ED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DDE55F68-B112-4DD6-807B-611FF63FC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010E5-173B-48E4-B7A1-EA8C224091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4421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18FECB79-5071-409A-A878-5724F5D85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C047F420-5D06-4DF5-9CE9-BF0BBBB0C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EE1D14E1-A155-467C-870F-B1A914FE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4BF1A-6148-4585-A34B-CCA3FF75AA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831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13">
            <a:extLst>
              <a:ext uri="{FF2B5EF4-FFF2-40B4-BE49-F238E27FC236}">
                <a16:creationId xmlns:a16="http://schemas.microsoft.com/office/drawing/2014/main" id="{1BAE89F4-D6BF-45DE-A8B7-12D3372E4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>
            <a:extLst>
              <a:ext uri="{FF2B5EF4-FFF2-40B4-BE49-F238E27FC236}">
                <a16:creationId xmlns:a16="http://schemas.microsoft.com/office/drawing/2014/main" id="{623AD841-F2D8-42A5-9D32-CF13EFF77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>
            <a:extLst>
              <a:ext uri="{FF2B5EF4-FFF2-40B4-BE49-F238E27FC236}">
                <a16:creationId xmlns:a16="http://schemas.microsoft.com/office/drawing/2014/main" id="{2E689B9E-0416-4CF1-B082-46632F7E4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17FFB-1BCB-463E-AA1F-40671A2BC9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3810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>
            <a:extLst>
              <a:ext uri="{FF2B5EF4-FFF2-40B4-BE49-F238E27FC236}">
                <a16:creationId xmlns:a16="http://schemas.microsoft.com/office/drawing/2014/main" id="{8AC5FCAB-1090-4B9D-96E0-8CE4E4E54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>
            <a:extLst>
              <a:ext uri="{FF2B5EF4-FFF2-40B4-BE49-F238E27FC236}">
                <a16:creationId xmlns:a16="http://schemas.microsoft.com/office/drawing/2014/main" id="{A5641CDE-BC34-46BD-82BF-5802642AF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>
            <a:extLst>
              <a:ext uri="{FF2B5EF4-FFF2-40B4-BE49-F238E27FC236}">
                <a16:creationId xmlns:a16="http://schemas.microsoft.com/office/drawing/2014/main" id="{868E3EBF-4B3C-44B4-8747-30C7F110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37B3E-F63C-485C-916E-FA1FD854A5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40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13">
            <a:extLst>
              <a:ext uri="{FF2B5EF4-FFF2-40B4-BE49-F238E27FC236}">
                <a16:creationId xmlns:a16="http://schemas.microsoft.com/office/drawing/2014/main" id="{D83805A9-A423-42F3-A030-735D38B36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>
            <a:extLst>
              <a:ext uri="{FF2B5EF4-FFF2-40B4-BE49-F238E27FC236}">
                <a16:creationId xmlns:a16="http://schemas.microsoft.com/office/drawing/2014/main" id="{357BC242-949C-4804-B63F-182CDD5F6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>
            <a:extLst>
              <a:ext uri="{FF2B5EF4-FFF2-40B4-BE49-F238E27FC236}">
                <a16:creationId xmlns:a16="http://schemas.microsoft.com/office/drawing/2014/main" id="{98597AE1-B32B-4D5D-94D3-2BE9EA77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B808B-9FDE-4EE9-B1F4-FB20A407EC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726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13">
            <a:extLst>
              <a:ext uri="{FF2B5EF4-FFF2-40B4-BE49-F238E27FC236}">
                <a16:creationId xmlns:a16="http://schemas.microsoft.com/office/drawing/2014/main" id="{888A6D6F-373F-412D-BC60-70E6C7FE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>
            <a:extLst>
              <a:ext uri="{FF2B5EF4-FFF2-40B4-BE49-F238E27FC236}">
                <a16:creationId xmlns:a16="http://schemas.microsoft.com/office/drawing/2014/main" id="{504712AE-F7E6-48A7-AAD0-1D313CD9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>
            <a:extLst>
              <a:ext uri="{FF2B5EF4-FFF2-40B4-BE49-F238E27FC236}">
                <a16:creationId xmlns:a16="http://schemas.microsoft.com/office/drawing/2014/main" id="{95C62810-BB94-470F-B979-261AC956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6DFE2-22A6-4A8D-881A-DD9CF1BA20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606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>
            <a:extLst>
              <a:ext uri="{FF2B5EF4-FFF2-40B4-BE49-F238E27FC236}">
                <a16:creationId xmlns:a16="http://schemas.microsoft.com/office/drawing/2014/main" id="{EA522141-11EC-40FB-82B3-96D41471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DB4FFF6-980A-470B-BB01-76CD312D4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>
            <a:extLst>
              <a:ext uri="{FF2B5EF4-FFF2-40B4-BE49-F238E27FC236}">
                <a16:creationId xmlns:a16="http://schemas.microsoft.com/office/drawing/2014/main" id="{DF97258B-36F4-4BA8-A65F-DC5E8CAA4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D19DE-AEB3-4896-A935-AC4D0B1081B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089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13">
            <a:extLst>
              <a:ext uri="{FF2B5EF4-FFF2-40B4-BE49-F238E27FC236}">
                <a16:creationId xmlns:a16="http://schemas.microsoft.com/office/drawing/2014/main" id="{A5683639-7F48-4E6A-9D29-B14F5E98D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>
            <a:extLst>
              <a:ext uri="{FF2B5EF4-FFF2-40B4-BE49-F238E27FC236}">
                <a16:creationId xmlns:a16="http://schemas.microsoft.com/office/drawing/2014/main" id="{A3A71381-F2A9-4980-8F7F-FD5A1B80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>
            <a:extLst>
              <a:ext uri="{FF2B5EF4-FFF2-40B4-BE49-F238E27FC236}">
                <a16:creationId xmlns:a16="http://schemas.microsoft.com/office/drawing/2014/main" id="{00BC30A9-8FCB-4400-BEE5-915C910C5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FF921-83AE-4275-972F-2D61F099E22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995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13">
            <a:extLst>
              <a:ext uri="{FF2B5EF4-FFF2-40B4-BE49-F238E27FC236}">
                <a16:creationId xmlns:a16="http://schemas.microsoft.com/office/drawing/2014/main" id="{E6EA3E0D-ACEC-464B-AB68-D2C270F8A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>
            <a:extLst>
              <a:ext uri="{FF2B5EF4-FFF2-40B4-BE49-F238E27FC236}">
                <a16:creationId xmlns:a16="http://schemas.microsoft.com/office/drawing/2014/main" id="{D5F02E54-AB88-460A-8B26-4FAC4DCE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>
            <a:extLst>
              <a:ext uri="{FF2B5EF4-FFF2-40B4-BE49-F238E27FC236}">
                <a16:creationId xmlns:a16="http://schemas.microsoft.com/office/drawing/2014/main" id="{244B37C5-E993-4847-8970-2D13C2B72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94896-72A8-41CE-A513-B56A961BCD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263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>
            <a:extLst>
              <a:ext uri="{FF2B5EF4-FFF2-40B4-BE49-F238E27FC236}">
                <a16:creationId xmlns:a16="http://schemas.microsoft.com/office/drawing/2014/main" id="{FDF9F1EE-F624-4430-8C93-5314E3A25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>
            <a:extLst>
              <a:ext uri="{FF2B5EF4-FFF2-40B4-BE49-F238E27FC236}">
                <a16:creationId xmlns:a16="http://schemas.microsoft.com/office/drawing/2014/main" id="{BBE597D5-2E72-4BF1-B0EE-50AF9FA427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4" name="Дата 13">
            <a:extLst>
              <a:ext uri="{FF2B5EF4-FFF2-40B4-BE49-F238E27FC236}">
                <a16:creationId xmlns:a16="http://schemas.microsoft.com/office/drawing/2014/main" id="{9769C899-3972-450B-9A3F-782888941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4D77388-370C-436F-AADD-EADCFA948A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>
            <a:extLst>
              <a:ext uri="{FF2B5EF4-FFF2-40B4-BE49-F238E27FC236}">
                <a16:creationId xmlns:a16="http://schemas.microsoft.com/office/drawing/2014/main" id="{CE8D3255-28A2-4537-B529-61C14C8CC4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fld id="{874885F4-9139-49F8-A574-AC27DB968F9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anose="05020102010507070707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anose="05020102010507070707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anose="05000000000000000000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anose="05040102010807070707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anose="05020102010507070707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8">
            <a:extLst>
              <a:ext uri="{FF2B5EF4-FFF2-40B4-BE49-F238E27FC236}">
                <a16:creationId xmlns:a16="http://schemas.microsoft.com/office/drawing/2014/main" id="{B7DFDC99-F01A-451A-B00D-A4C264A44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3" y="1500188"/>
            <a:ext cx="857567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Calibri" panose="020F0502020204030204" pitchFamily="34" charset="0"/>
                <a:cs typeface="Calibri" panose="020F0502020204030204" pitchFamily="34" charset="0"/>
              </a:rPr>
              <a:t>Презентация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Calibri" panose="020F0502020204030204" pitchFamily="34" charset="0"/>
                <a:cs typeface="Calibri" panose="020F0502020204030204" pitchFamily="34" charset="0"/>
              </a:rPr>
              <a:t> образовательной программы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Calibri" panose="020F0502020204030204" pitchFamily="34" charset="0"/>
                <a:cs typeface="Calibri" panose="020F0502020204030204" pitchFamily="34" charset="0"/>
              </a:rPr>
              <a:t>Структурного подразделения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Calibri" panose="020F0502020204030204" pitchFamily="34" charset="0"/>
                <a:cs typeface="Calibri" panose="020F0502020204030204" pitchFamily="34" charset="0"/>
              </a:rPr>
              <a:t>«Отделения дошкольного образования детей» Государственного бюджетного общеобразовательного учреждения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Calibri" panose="020F0502020204030204" pitchFamily="34" charset="0"/>
                <a:cs typeface="Calibri" panose="020F0502020204030204" pitchFamily="34" charset="0"/>
              </a:rPr>
              <a:t>  лицея № 329 Невского района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>
                <a:latin typeface="Calibri" panose="020F0502020204030204" pitchFamily="34" charset="0"/>
                <a:cs typeface="Calibri" panose="020F0502020204030204" pitchFamily="34" charset="0"/>
              </a:rPr>
              <a:t>Санкт- Петербурга</a:t>
            </a:r>
          </a:p>
        </p:txBody>
      </p:sp>
      <p:sp>
        <p:nvSpPr>
          <p:cNvPr id="2051" name="Text Box 12">
            <a:extLst>
              <a:ext uri="{FF2B5EF4-FFF2-40B4-BE49-F238E27FC236}">
                <a16:creationId xmlns:a16="http://schemas.microsoft.com/office/drawing/2014/main" id="{9237C069-25A1-4ABC-90F0-B7010C32E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6184900"/>
            <a:ext cx="196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                         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ъект 2">
            <a:extLst>
              <a:ext uri="{FF2B5EF4-FFF2-40B4-BE49-F238E27FC236}">
                <a16:creationId xmlns:a16="http://schemas.microsoft.com/office/drawing/2014/main" id="{609FF3CB-B91B-4009-B657-F305C16E2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25400"/>
            <a:ext cx="9036050" cy="4708525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Планируемые результаты:</a:t>
            </a:r>
          </a:p>
          <a:p>
            <a:pPr marL="0" indent="0" algn="ctr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800" b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 7-ми годам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1.У ребенка сформированы основные психофизические и нравственно-волевые качества;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2.Ребенок владеет основными движениями и элементами спортивных игр, может контролировать свои движение и управлять ими;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3.Ребенок соблюдает элементарные правила здорового образа жизни и личной гигиены;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4.Ребенок результативно выполняет физические упражнения (общеразвивающие, основные движения, спортивные), участвует в туристских пеших прогулках, осваивает простейшие туристские навыки, ориентируется на местности;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5.Ребёнок проявляет элементы творчества в двигательной деятельности;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6.Ребёнок проявляет нравственно-волевые качества, самоконтроль и может осуществлять анализ своей двигательной деятельности;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7.Ребёнок проявляет духовно-нравственные качества и основы патриотизма в ходе занятий физической культурой и ознакомлением с достижениями российского спорта;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8.Ребёнок имеет начальные представления о правилах безопасного поведения в двигательной деятельности; о том, что такое здоровье, понимает, как поддержать, укрепить и сохранить его;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9.Ребёнок владеет навыками личной гигиены, может заботливо относиться к своему здоровью и здоровью окружающих, стремится оказать помощь и поддержку другим людям;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10.Ребёнок соблюдает элементарные социальные нормы и правила поведения в различных видах деятельности, взаимоотношениях со взрослыми и сверстниками;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11.Ребёнок владеет средствами общения и способами взаимодействия со взрослыми и сверстниками; способен понимать и учитывать интересы и чувства других; договариваться и дружить со сверстниками; старается разрешать возникающие конфликты конструктивными способами;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12.Ребёнок способен понимать свои переживания и причины их возникновения, регулировать свое поведение и осуществлять выбор социально одобряемых действий в конкретных ситуациях, обосновывать свои ценностные ориентации;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13.Ребёнок стремится сохранять позитивную самооценку;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14.Ребёнок проявляет положительное отношение к миру, разным видам труда, другим людям и самому себе;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15.У ребёнка выражено стремление заниматься социально значимой деятельностью;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16.Ребенок способен откликаться на эмоции близких людей, проявлять эмпатию (сочувствие, сопереживание, содействие);</a:t>
            </a:r>
            <a:endParaRPr lang="ru-RU" altLang="ru-RU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D02CD0A-028D-4F87-8A34-3816FB451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525" y="620713"/>
            <a:ext cx="9037638" cy="4708525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altLang="ru-RU" sz="14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17.Ребёнок способен к осуществлению социальной навигации как ориентации в социуме и соблюдению правил безопасности в реальном и цифровом взаимодействии;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altLang="ru-RU" sz="14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18.Ребёнок способен решать адекватные возрасту интеллектуальные, творческие и личностные задачи; применять накопленный опыт для осуществления различных видов детской деятельности, принимать собственные решения и проявлять инициативу;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altLang="ru-RU" sz="14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19.Ребёнок владеет речью как средством коммуникации, ведет диалог со взрослыми и сверстниками, использует формулы речевого этикета в соответствии с ситуацией общения, владеет коммуникативно-речевыми умениями;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altLang="ru-RU" sz="1400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20.Ребёнок знает и осмысленно воспринимает литературные произведения различных жанров, имеет предпочтения в жанрах литературы, проявляет интерес к книгам познавательного характера, определяет характеры персонажей, мотивы их поведения, оценивает поступки литературных героев.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endParaRPr lang="ru-RU" altLang="ru-RU" sz="1400" b="1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endParaRPr lang="ru-RU" altLang="ru-RU" sz="1400" b="1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ru-RU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2453B7A-EF74-43E1-866C-DB579D3850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Особенности взаимодействия </a:t>
            </a:r>
            <a:br>
              <a:rPr lang="ru-RU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0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педагогического коллектива с родителями</a:t>
            </a:r>
          </a:p>
        </p:txBody>
      </p:sp>
      <p:sp>
        <p:nvSpPr>
          <p:cNvPr id="13315" name="Прямоугольник 3">
            <a:extLst>
              <a:ext uri="{FF2B5EF4-FFF2-40B4-BE49-F238E27FC236}">
                <a16:creationId xmlns:a16="http://schemas.microsoft.com/office/drawing/2014/main" id="{65FB680A-A994-4CC6-8BD5-701F06B57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1428750"/>
            <a:ext cx="84296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Calibri" panose="020F0502020204030204" pitchFamily="34" charset="0"/>
              </a:rPr>
              <a:t>ОДОД осуществляет координацию в воспитании и обучении детей с их родителями (законными представителями):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Calibri" panose="020F0502020204030204" pitchFamily="34" charset="0"/>
              </a:rPr>
              <a:t>•родители участвуют в работе совета педагогов, органов самоуправления;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Calibri" panose="020F0502020204030204" pitchFamily="34" charset="0"/>
              </a:rPr>
              <a:t>•функционирует родительский комитет;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Calibri" panose="020F0502020204030204" pitchFamily="34" charset="0"/>
              </a:rPr>
              <a:t>•родители могут присутствовать в «ОДОД» (на занятиях и др.), помогать в организации и проведении мероприятий, режимных моментов;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Calibri" panose="020F0502020204030204" pitchFamily="34" charset="0"/>
              </a:rPr>
              <a:t>•педагоги организуют работу с коллективом родителей (проводят общие и групповые собрания, беседы, тематические выставки, семинары и пр.);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Calibri" panose="020F0502020204030204" pitchFamily="34" charset="0"/>
              </a:rPr>
              <a:t>•педагоги оказывают индивидуальную педагогическую помощь родителям (проводят консультации, мастер-классы, совместные выставки и др.);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Calibri" panose="020F0502020204030204" pitchFamily="34" charset="0"/>
              </a:rPr>
              <a:t>•организуются совместные мероприятия с участием воспитанников, педагогов и родителей (тематические вечера, семейные праздники и др.);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Calibri" panose="020F0502020204030204" pitchFamily="34" charset="0"/>
              </a:rPr>
              <a:t>•используются новые формы обучения родителей педагогическим знаниям (деловые игры, семинары);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Calibri" panose="020F0502020204030204" pitchFamily="34" charset="0"/>
                <a:cs typeface="Calibri" panose="020F0502020204030204" pitchFamily="34" charset="0"/>
              </a:rPr>
              <a:t>•используются различные средства информации (проводятся тематические выставки, оформляются специальные стенды, демонстрируются видеофильмы, действует сайт ОУ).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03EDF4F-D9E1-457E-B24B-73921C1D16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03193"/>
            <a:ext cx="8229600" cy="61278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Взаимодействие с социальными институтами</a:t>
            </a:r>
            <a:br>
              <a:rPr lang="ru-RU" sz="4000" dirty="0"/>
            </a:br>
            <a:endParaRPr lang="ru-RU" sz="1400" dirty="0"/>
          </a:p>
        </p:txBody>
      </p:sp>
      <p:graphicFrame>
        <p:nvGraphicFramePr>
          <p:cNvPr id="27742" name="Group 94">
            <a:extLst>
              <a:ext uri="{FF2B5EF4-FFF2-40B4-BE49-F238E27FC236}">
                <a16:creationId xmlns:a16="http://schemas.microsoft.com/office/drawing/2014/main" id="{457D06CB-1206-433C-AE7C-05B248358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735764"/>
              </p:ext>
            </p:extLst>
          </p:nvPr>
        </p:nvGraphicFramePr>
        <p:xfrm>
          <a:off x="487363" y="2133600"/>
          <a:ext cx="7816851" cy="5317806"/>
        </p:xfrm>
        <a:graphic>
          <a:graphicData uri="http://schemas.openxmlformats.org/drawingml/2006/table">
            <a:tbl>
              <a:tblPr/>
              <a:tblGrid>
                <a:gridCol w="1337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0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8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Направление</a:t>
                      </a:r>
                    </a:p>
                  </a:txBody>
                  <a:tcPr marL="91438" marR="91438"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Наименование общественных организаций, учреждений</a:t>
                      </a:r>
                    </a:p>
                  </a:txBody>
                  <a:tcPr marL="91438" marR="9143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Формы сотрудничества</a:t>
                      </a:r>
                    </a:p>
                  </a:txBody>
                  <a:tcPr marL="91438" marR="9143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Образование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</a:txBody>
                  <a:tcPr marL="91438" marR="91438"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СПБ Академия </a:t>
                      </a:r>
                      <a:r>
                        <a:rPr kumimoji="0" lang="ru-RU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постдипломного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образования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Научно- методический центр Невского района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Дошкольные учреждения города  и района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ДТЦ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“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Театральная семья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”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Библиотека №8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8" marR="9143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Курсы  повышения квалификации, участие в смотрах, семинарах, конференциях, обмен опытом, посещение выставок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Организация методической поддержки, консультации, мастер-классы, конкурсное движение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Проведение методических объединений, консультации, методические встречи, обмен опытом, участие в выставках, смотрах конкурсах, конференциях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Проведение  дополнительных занятий с воспитанниками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“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Театральные игры для дошкольников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”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Организация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и проведение совместных культурно-досуговых и просветительских мероприятий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</a:txBody>
                  <a:tcPr marL="91438" marR="9143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53" name="Rectangle 18">
            <a:extLst>
              <a:ext uri="{FF2B5EF4-FFF2-40B4-BE49-F238E27FC236}">
                <a16:creationId xmlns:a16="http://schemas.microsoft.com/office/drawing/2014/main" id="{B49EA8C8-B52D-4D32-BB4D-FC95F7BA4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188" y="815975"/>
            <a:ext cx="828675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               В реализации образовательной  программы с использованием сетевой формы наряду с организациями, осуществляющими образовательную деятельность, участвуют  научные, медицинские, культурные, физкультурно-спортивные и иные организации, обладающие ресурсами, необходимыми для осуществления видов учебной деятельности, предусмотренных соответствующей образовательной программой Использование сетевой формы реализации образовательной программы  осуществляется  на основании договора между организациями.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20FBA29-6701-4ADA-B4A4-52BB7DE791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7158" y="2786058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Благодарим за внимание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A7FED0-114F-477A-92B4-DE14F9972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192" y="1256"/>
            <a:ext cx="8229600" cy="796950"/>
          </a:xfrm>
        </p:spPr>
        <p:txBody>
          <a:bodyPr/>
          <a:lstStyle/>
          <a:p>
            <a:pPr>
              <a:defRPr/>
            </a:pPr>
            <a:r>
              <a:rPr lang="ru-RU" dirty="0"/>
              <a:t>Пояснительная записка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8510A4-966D-4753-B6CC-CFA905C83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692150"/>
            <a:ext cx="8785225" cy="5091113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Программа спроектирована с учетом Федерального образовательного стандарта дошкольного образования (ФГОС дошкольного образования), и федеральной образовательной программой дошкольного образования (далее - ФОП ДО). Определяет цель, задачи, планируемые результаты, содержание и  организацию образовательного процесса на ступени дошкольного образования. 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В основе Программы: 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 В основной части – ФОП ДО (приказ Министерства просвещения Российской Федерации от 25.11.2022 №1028 «Об утверждении федеральной образовательной программы дошкольного образования»)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В части, формируемой участниками образовательных отношений: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 1. Парциальная образовательная программа «Первые шаги. </a:t>
            </a:r>
            <a:r>
              <a:rPr lang="ru-RU" sz="1800" dirty="0" err="1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Петербурговедение</a:t>
            </a: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 для малышей от 3 до 7 лет», автор Г. Т. Алифанова. 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2. Парциальная образовательная программа «Азы финансовой культуры для дошкольников», авторы В. В. Стахович, Е. В. Семенкова, Л.Ю. </a:t>
            </a:r>
            <a:r>
              <a:rPr lang="ru-RU" sz="1800" dirty="0" err="1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Рыжановская</a:t>
            </a: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3.Парциальная образовательная программа математического развития дошкольников «</a:t>
            </a:r>
            <a:r>
              <a:rPr lang="ru-RU" sz="1800" dirty="0" err="1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Игралочка</a:t>
            </a: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» Л.Г. Петерсон, Е.Е. </a:t>
            </a:r>
            <a:r>
              <a:rPr lang="ru-RU" sz="1800" dirty="0" err="1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Кочемасова</a:t>
            </a: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None/>
              <a:defRPr/>
            </a:pP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4. Парциальная образовательная программа </a:t>
            </a:r>
            <a:r>
              <a:rPr lang="en-US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Ладушки</a:t>
            </a:r>
            <a:r>
              <a:rPr lang="en-US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”</a:t>
            </a: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 И. Каплунова, И. </a:t>
            </a:r>
            <a:r>
              <a:rPr lang="ru-RU" sz="1800" dirty="0" err="1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Новоскольцева</a:t>
            </a: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  <a:defRPr/>
            </a:pPr>
            <a:r>
              <a:rPr lang="ru-RU" sz="1800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Цель реализации основной образовательной программы: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  <a:endParaRPr lang="ru-RU" sz="1800" b="1" u="sng" dirty="0">
              <a:solidFill>
                <a:prstClr val="white"/>
              </a:solidFill>
              <a:latin typeface="Arial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>
            <a:extLst>
              <a:ext uri="{FF2B5EF4-FFF2-40B4-BE49-F238E27FC236}">
                <a16:creationId xmlns:a16="http://schemas.microsoft.com/office/drawing/2014/main" id="{1892BF44-BA9E-4711-9E53-739079FA2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792003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latin typeface="Calibri" panose="020F0502020204030204" pitchFamily="34" charset="0"/>
                <a:cs typeface="Calibri" panose="020F0502020204030204" pitchFamily="34" charset="0"/>
              </a:rPr>
              <a:t>Задачи Программы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9" name="Text Box 6">
            <a:extLst>
              <a:ext uri="{FF2B5EF4-FFF2-40B4-BE49-F238E27FC236}">
                <a16:creationId xmlns:a16="http://schemas.microsoft.com/office/drawing/2014/main" id="{F07CA0C4-A9F7-4CFE-96DE-63DF689DE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989138"/>
            <a:ext cx="7705725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sp>
        <p:nvSpPr>
          <p:cNvPr id="4100" name="Text Box 9">
            <a:extLst>
              <a:ext uri="{FF2B5EF4-FFF2-40B4-BE49-F238E27FC236}">
                <a16:creationId xmlns:a16="http://schemas.microsoft.com/office/drawing/2014/main" id="{63641AA5-03ED-4FEA-B4D4-7EFC03DD23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1196975"/>
            <a:ext cx="273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</p:txBody>
      </p:sp>
      <p:pic>
        <p:nvPicPr>
          <p:cNvPr id="4101" name="Рисунок 8">
            <a:extLst>
              <a:ext uri="{FF2B5EF4-FFF2-40B4-BE49-F238E27FC236}">
                <a16:creationId xmlns:a16="http://schemas.microsoft.com/office/drawing/2014/main" id="{8DDED023-4953-4B9F-BE04-E6AF130A0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030288"/>
            <a:ext cx="6911975" cy="479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92F2EDD-66A3-4977-851A-8B5532D50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Воспитательно-образовательная работа </a:t>
            </a:r>
            <a:b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строится в соответствии с ФГОС ДО </a:t>
            </a:r>
            <a:b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по 5-ти образовательным областям. </a:t>
            </a:r>
          </a:p>
        </p:txBody>
      </p:sp>
      <p:sp>
        <p:nvSpPr>
          <p:cNvPr id="5123" name="Oval 4">
            <a:extLst>
              <a:ext uri="{FF2B5EF4-FFF2-40B4-BE49-F238E27FC236}">
                <a16:creationId xmlns:a16="http://schemas.microsoft.com/office/drawing/2014/main" id="{71D3BB17-EE2E-4F82-80CC-1EA91D408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205038"/>
            <a:ext cx="29527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Физическое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развитие</a:t>
            </a:r>
          </a:p>
        </p:txBody>
      </p:sp>
      <p:sp>
        <p:nvSpPr>
          <p:cNvPr id="5124" name="Oval 7">
            <a:extLst>
              <a:ext uri="{FF2B5EF4-FFF2-40B4-BE49-F238E27FC236}">
                <a16:creationId xmlns:a16="http://schemas.microsoft.com/office/drawing/2014/main" id="{7ECD7950-057F-434A-A160-25E62AA31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420938"/>
            <a:ext cx="3024187" cy="7921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Познавательное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 развитие</a:t>
            </a:r>
          </a:p>
        </p:txBody>
      </p:sp>
      <p:sp>
        <p:nvSpPr>
          <p:cNvPr id="5125" name="Oval 8">
            <a:extLst>
              <a:ext uri="{FF2B5EF4-FFF2-40B4-BE49-F238E27FC236}">
                <a16:creationId xmlns:a16="http://schemas.microsoft.com/office/drawing/2014/main" id="{4A627019-E9E1-459F-9DC1-852023A46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437063"/>
            <a:ext cx="4465637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Социально- коммуникативное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развитие</a:t>
            </a:r>
          </a:p>
        </p:txBody>
      </p:sp>
      <p:sp>
        <p:nvSpPr>
          <p:cNvPr id="5126" name="Oval 9">
            <a:extLst>
              <a:ext uri="{FF2B5EF4-FFF2-40B4-BE49-F238E27FC236}">
                <a16:creationId xmlns:a16="http://schemas.microsoft.com/office/drawing/2014/main" id="{EC07FC4E-4F98-438D-B399-D4573B63D4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663" y="4437063"/>
            <a:ext cx="20891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Речевое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развитие</a:t>
            </a:r>
          </a:p>
        </p:txBody>
      </p:sp>
      <p:sp>
        <p:nvSpPr>
          <p:cNvPr id="5127" name="Oval 10">
            <a:extLst>
              <a:ext uri="{FF2B5EF4-FFF2-40B4-BE49-F238E27FC236}">
                <a16:creationId xmlns:a16="http://schemas.microsoft.com/office/drawing/2014/main" id="{2B458F08-7D44-43D1-90C8-F10E5D8D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3213100"/>
            <a:ext cx="381635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Художественно- эстетическое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развитие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8">
            <a:extLst>
              <a:ext uri="{FF2B5EF4-FFF2-40B4-BE49-F238E27FC236}">
                <a16:creationId xmlns:a16="http://schemas.microsoft.com/office/drawing/2014/main" id="{A9F66355-C27A-44F9-AEF5-2CB58EC73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38150"/>
            <a:ext cx="8424862" cy="68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182563"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Принципы дошкольного образования, установленные ФГОС ДО и используемые в Программы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1. Полноценное проживание ребенком всех этапов детства (младенческого, раннего и дошкольного возрастов), обогащение (амплификация) детского развития;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2.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3. Содействие и сотрудничество детей и взрослых, признание ребенка полноценным участником (субъектом) образовательных отношений;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4. Содействие 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 (далее вместе – взрослые);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5. Признание ребенка полноценным участником (субъектом) образовательных отношений;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6. Поддержка инициативы детей в различных видах деятельности;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7. Сотрудничество ОДОД с семьей;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8. Приобщение детей к социокультурным нормам, традициям семьи, общества и государства;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9. Формирование познавательных интересов и познавательных действий ребенка в различных видах деятельности;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10. Возрастная адекватность дошкольного образования (соответствие условий, требований, методов возрасту и особенностям развития);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Calibri" panose="020F0502020204030204" pitchFamily="34" charset="0"/>
                <a:cs typeface="Calibri" panose="020F0502020204030204" pitchFamily="34" charset="0"/>
              </a:rPr>
              <a:t>11. Учет этнокультурной ситуации развития детей.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2">
            <a:extLst>
              <a:ext uri="{FF2B5EF4-FFF2-40B4-BE49-F238E27FC236}">
                <a16:creationId xmlns:a16="http://schemas.microsoft.com/office/drawing/2014/main" id="{CBD2AA02-4F3E-4BB7-8E3F-02A47C433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64912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1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Text Box 14">
            <a:extLst>
              <a:ext uri="{FF2B5EF4-FFF2-40B4-BE49-F238E27FC236}">
                <a16:creationId xmlns:a16="http://schemas.microsoft.com/office/drawing/2014/main" id="{047856EA-DB02-499B-A919-1F0275968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8913"/>
            <a:ext cx="8280400" cy="784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Планируемые результаты: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к 4 годам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1.Ребёнок демонстрирует положительное отношение к разнообразным физическим упражнениям, проявляет избирательный интерес к отдельным двигательным действиям (бросание и ловля мяча, ходьба, бег, прыжки) и подвижным играм;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2.Ребёнок проявляет элементы самостоятельности в двигательной деятельности, с интересом включается в подвижные игры, стремится к выполнению правил и основных ролей в игре, выполняет простейшие правила построения и перестроения, выполняет ритмические упражнения под музыку;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3.Ребёнок демонстрирует координацию движений при выполнении упражнений, сохраняет равновесие при ходьбе, беге, прыжках, способен реагировать на сигналы, переключаться с одного движения на другое, выполнять движения в общем для всех темпе;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4.Ребёнок владеет культурно-гигиеническими навыками: умывание, одевание и тому подобное, соблюдает требования гигиены, имеет первичные представления о факторах, положительно влияющих на здоровье;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5.Ребёнок проявляет доверие к миру, положительно оценивает себя, говорит о себе в первом лице;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6.Ребёнок откликается эмоционально на ярко выраженное состояние близких и сверстников по показу и побуждению взрослых; дружелюбно настроен в отношении других детей;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7.Ребёнок владеет элементарными нормами и правилами поведения, связанными с определенными разрешениями и запретами («можно», «нельзя»), демонстрирует стремление к положительным поступкам;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8.Ребёнок демонстрирует интерес к сверстникам в повседневном общении и бытовой деятельности, владеет элементарными средствами общения в процессе взаимодействия со сверстниками;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9.Ребёнок проявляет интерес к правилам безопасного поведения; осваивает безопасные способы обращения со знакомыми предметами ближайшего окружения;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10.Ребёнок охотно включается в совместную деятельность со взрослым, подражает его действиям, отвечает на вопросы взрослого и комментирует его действия в процессе совместной деятельности;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>
                <a:latin typeface="Calibri" panose="020F0502020204030204" pitchFamily="34" charset="0"/>
                <a:cs typeface="Calibri" panose="020F0502020204030204" pitchFamily="34" charset="0"/>
              </a:rPr>
              <a:t>11.Ребёнок произносит правильно в словах все гласные и согласные звуки, кроме шипящих и сонорных, согласовывает слова в предложении в роде, числе и падеже, повторяет за педагогическим работником (далее - педагог) рассказы из 3-4 предложений, пересказывает знакомые литературные произведения, использует речевые формы вежливого общения;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1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ольник 1">
            <a:extLst>
              <a:ext uri="{FF2B5EF4-FFF2-40B4-BE49-F238E27FC236}">
                <a16:creationId xmlns:a16="http://schemas.microsoft.com/office/drawing/2014/main" id="{E0815C83-558D-4E9E-A804-D47E95A10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0"/>
            <a:ext cx="8928100" cy="720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12.Ребёнок понимает содержание литературных произведений и участвует в их драматизации, рассматривает иллюстрации в книгах, запоминает небольшие потешки, стихотворения, эмоционально откликается на них;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13.Ребёнок демонстрирует умения вступать в речевое общение со знакомыми взрослыми: понимает обращенную к нему речь, отвечает на вопросы, используя простые распространенные предложения; проявляет речевую активность в общении со сверстником;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14.Ребёнок совместно со взрослым пересказывает знакомые сказки, короткие стихи;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15.Ребёнок демонстрирует познавательную активность в деятельности, проявляет эмоции удивления в процессе познания, отражает в общении и совместной деятельности со взрослыми и сверстниками полученные представления о предметах и объектах ближайшего окружения, задает вопросы констатирующего и проблемного характера;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16.Ребёнок проявляет потребность в познавательном общении со взрослыми; демонстрирует стремление к наблюдению, сравнению, обследованию свойств и качеств предметов, к простейшему экспериментированию с предметами и материалами; проявляет элементарные представления о величине, форме и количестве предметов и умения ср18авнивать предметы по этим характеристикам;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17.Ребёнок проявляет интерес к миру, к себе и окружающим людям;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18.Ребёнок знает об объектах ближайшего окружения: о родном населенном пункте, его названии, достопримечательностях и традициях;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19.Ребенок имеет представление о разнообразных объектах живой н неживой природы ближайшего окружения, выделяет их отличительные особенности и свойства, различает времена года и характерные для них явления природы, имеет представление о сезонных изменениях в жизни животных, растений и человека, интересуется природой, положительно относится ко всем живым существам, знает о правилах поведения в природе, заботится о животных и растениях, не причиняет им вред;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20.Ребенок способен создавать простые образы в рисовании и аппликации, строить простую композицию с использованием нескольких цветов, создавать несложные формы из глины и теста, видоизменять их и украшать; использовать простые строительные детали для создания постройки с последующим её анализом;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21.Ребёнок с интересом вслушивается в музыку, запоминает и узнает знакомые произведения, проявляет эмоциональную отзывчивость, различает музыкальные ритмы, передает их в движении;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22.Ребёнок активно взаимодействует со сверстниками в игре, принимает на себя роль и действует от имени героя, строит ролевые высказывания, использует предметы-заместители, разворачивает несложный игровой сюжет из нескольких эпизодов;</a:t>
            </a:r>
          </a:p>
          <a:p>
            <a:pPr algn="just" eaLnBrk="1" hangingPunct="1"/>
            <a:r>
              <a:rPr lang="ru-RU" altLang="ru-RU" sz="140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23.Ребёнок в дидактических играх действует в рамках правил, в театрализованных играх разыгрывает отрывки из знакомых сказок, рассказов, передает интонацию и мимические движения.</a:t>
            </a:r>
          </a:p>
          <a:p>
            <a:pPr algn="just" eaLnBrk="1" hangingPunct="1"/>
            <a:endParaRPr lang="ru-RU" altLang="ru-RU" sz="140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4">
            <a:extLst>
              <a:ext uri="{FF2B5EF4-FFF2-40B4-BE49-F238E27FC236}">
                <a16:creationId xmlns:a16="http://schemas.microsoft.com/office/drawing/2014/main" id="{B7983F52-17D0-4256-91B0-274909E00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34925"/>
            <a:ext cx="8928100" cy="685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Планируемые результаты: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Calibri" panose="020F0502020204030204" pitchFamily="34" charset="0"/>
                <a:cs typeface="Calibri" panose="020F0502020204030204" pitchFamily="34" charset="0"/>
              </a:rPr>
              <a:t> к 6-ти годам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1.Ребёнок демонстрирует ярко выраженную потребность в двигательной активности, проявляет интерес к новым и знакомым физическим упражнениям, пешим прогулкам, показывает избирательность и инициативу при выполнении упражнений, имеет представления о некоторых видах спорта, туризме, как форме активного отдыха;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2.Ребёнок проявляет осознанность во время занятий физической культурой, демонстрирует выносливость, быстроту, силу, гибкость, ловкость, координацию, выполняет упражнения в заданном ритме и темпе, способен проявить творчество при составлении несложных комбинаций из знакомых упражнений;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3.Ребенок проявляет доступный возрасту самоконтроль, способен привлечь внимание других детей и организовать знакомую подвижную игру;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4.Ребенок проявляет духовно-нравственные качества и основы патриотизма в процессе ознакомления с видами спорта и достижениями российских спортсменов;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5.Ребёнок владеет основными способами укрепления здоровья (закаливание, утренняя гимнастика, соблюдение личной гигиены, безопасное поведение и другие); мотивирован на сбережение и укрепление собственного здоровья и здоровья окружающих;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6.Ребёнок настроен положительно по отношению к окружающим, охотно вступает в общение со взрослыми и сверстниками, проявляет сдержанность по отношению к незнакомым людям, при общении со взрослыми и сверстниками ориентируется на общепринятые нормы и правила культуры поведения, проявляет в поведении уважение и привязанность к родителям (законным представителям), демонстрирует уважение к педагогам, интересуется жизнью семьи и ДОО;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7.Ребёнок способен различать разные эмоциональные состояния взрослых и сверстников, учитывает их в своем поведении, откликается на просьбу помочь, в оценке поступков опирается на нравственные представления;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8.Ребёнок проявляет активность в стремлении к познанию разных видов труда и профессий, бережно относится к предметному миру как результату труда взрослых, стремится участвовать в труде взрослых, самостоятелен, инициативен в самообслуживании, участвует со сверстниками в разных видах повседневного и ручного труда;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4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9.Ребёнок владеет представлениями о безопасном поведении, соблюдает правила безопасного поведения в разных видах деятельности, демонстрирует умения правильно и безопасно пользоваться под присмотром взрослого бытовыми предметами и приборами, безопасного общения с незнакомыми животными, владеет основными правилами безопасного поведения на улице;</a:t>
            </a:r>
            <a:endParaRPr lang="ru-RU" altLang="ru-RU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4">
            <a:extLst>
              <a:ext uri="{FF2B5EF4-FFF2-40B4-BE49-F238E27FC236}">
                <a16:creationId xmlns:a16="http://schemas.microsoft.com/office/drawing/2014/main" id="{1F353B75-32EE-4F5F-B6D7-CBDB44BC5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188913"/>
            <a:ext cx="8928100" cy="712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9F9F9"/>
              </a:buClr>
              <a:buSzPct val="65000"/>
              <a:buFont typeface="Wingdings 2" panose="05020102010507070707" pitchFamily="18" charset="2"/>
              <a:buChar char=""/>
              <a:tabLst>
                <a:tab pos="630238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80000"/>
              <a:buFont typeface="Wingdings 2" panose="05020102010507070707" pitchFamily="18" charset="2"/>
              <a:buChar char=""/>
              <a:tabLst>
                <a:tab pos="630238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95000"/>
              <a:buFont typeface="Wingdings" panose="05000000000000000000" pitchFamily="2" charset="2"/>
              <a:buChar char=""/>
              <a:tabLst>
                <a:tab pos="630238" algn="l"/>
              </a:tabLst>
              <a:defRPr sz="2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"/>
              <a:tabLst>
                <a:tab pos="630238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Font typeface="Wingdings 2" panose="05020102010507070707" pitchFamily="18" charset="2"/>
              <a:buChar char=""/>
              <a:tabLst>
                <a:tab pos="630238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tabLst>
                <a:tab pos="630238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tabLst>
                <a:tab pos="630238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tabLst>
                <a:tab pos="630238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"/>
              <a:tabLst>
                <a:tab pos="630238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10.Ребёнок регулирует свою активность в деятельности, умеет соблюдать очередность и учитывать права других людей, проявляет инициативу в общении и деятельности, задает вопросы различной направленности, слушает и понимает взрослого, действует по правилу или образцу в разных видах деятельности, способен к произвольным действиям;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11.Ребёнок проявляет инициативу и самостоятельность в процессе придумывания загадок, сказок, рассказов, владеет первичными приемами аргументации и доказательства, демонстрирует богатый словарный запас, безошибочно пользуется обобщающими словами и понятиями, самостоятельно пересказывает рассказы и сказки, проявляет избирательное отношение к произведениям определенной тематики и жанра;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12.Ребёнок испытывает познавательный интерес к событиям, находящимся за рамками личного опыта, фантазирует, предлагает пути решения проблем, имеет представления о социальном, предметном и природном мире; ребенок устанавливает закономерности причинно-следственного характера, приводит логические высказывания; проявляет любознательность;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13.Ребенок использует математические знания, способы и средства для познания окружающего мира; способен к произвольным умственным действиям; логическим операциям анализа, сравнения, обобщения, систематизации, классификации и другим, оперируя предметами разными по величине, форме, количеству; владеет счетом, ориентировкой в пространстве и времени;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14.Ребёнок знает о цифровых средствах познания окружающей действительности, использует некоторые из них, придерживаясь правил безопасного обращения с ними;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15.Ребёнок проявляет познавательный интерес к населенному пункту, в котором живет, знает некоторые сведения о его достопримечательностях, событиях городской и сельской жизни; знает название своей страны, её государственные символы;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16.Ребёнок имеет представление о живой природе разных регионов России, может классифицировать объекты по разным признакам; имеет представление об особенностях и потребностях живого организма, изменениях в жизни природы в разные сезоны года, соблюдает правила поведения в природе, ухаживает за растениями и животными, бережно относится к ним;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17.Ребёнок проявляет интерес и (или) с желанием занимается музыкальной, изобразительной, театрализованной деятельностью; различает виды, жанры, формы в музыке, изобразительном и театральном искусстве; проявляет музыкальные и художественно-творческие способности;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18.Ребёнок принимает активное участие в праздничных программах и их подготовке; взаимодействует со всеми участниками культурно-досуговых мероприятий;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19.Ребёнок самостоятельно определяет замысел рисунка, аппликации, лепки, постройки, создает образы и композиционные изображения, интегрируя освоенные техники и средства выразительности, использует разнообразные материалы; 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20.Ребенок согласовывает свои интересы с интересами партнеров в игровой деятельности, умеет предложить и объяснить замысел игры, комбинировать сюжеты на основе разных событий, создавать игровые образы, управлять персонажами в режиссерской игре;</a:t>
            </a:r>
          </a:p>
          <a:p>
            <a:pPr algn="just"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21.Ребёнок проявляет интерес к игровому экспериментированию, развивающим и познавательным играм, в играх с готовым содержанием и правилами действует в точном соответствии с игровой задачей и правилами.</a:t>
            </a:r>
          </a:p>
          <a:p>
            <a:pPr algn="just">
              <a:buFont typeface="Wingdings 2" panose="05020102010507070707" pitchFamily="18" charset="2"/>
              <a:buNone/>
            </a:pPr>
            <a:endParaRPr lang="ru-RU" altLang="ru-RU" sz="140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b="1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ru-RU" altLang="ru-RU" sz="12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2765</TotalTime>
  <Words>2830</Words>
  <Application>Microsoft Office PowerPoint</Application>
  <PresentationFormat>Экран (4:3)</PresentationFormat>
  <Paragraphs>168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Times New Roman</vt:lpstr>
      <vt:lpstr>Wingdings 2</vt:lpstr>
      <vt:lpstr>Wingdings</vt:lpstr>
      <vt:lpstr>Wingdings 3</vt:lpstr>
      <vt:lpstr>Calibri</vt:lpstr>
      <vt:lpstr>Апекс</vt:lpstr>
      <vt:lpstr>Презентация PowerPoint</vt:lpstr>
      <vt:lpstr>Пояснительная записка</vt:lpstr>
      <vt:lpstr>Презентация PowerPoint</vt:lpstr>
      <vt:lpstr>Воспитательно-образовательная работа  строится в соответствии с ФГОС ДО  по 5-ти образовательным областям.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Особенности взаимодействия  педагогического коллектива с родителями</vt:lpstr>
      <vt:lpstr>Взаимодействие с социальными институтами </vt:lpstr>
      <vt:lpstr>Благодарим за внимание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admin</cp:lastModifiedBy>
  <cp:revision>63</cp:revision>
  <dcterms:created xsi:type="dcterms:W3CDTF">2012-10-06T15:03:48Z</dcterms:created>
  <dcterms:modified xsi:type="dcterms:W3CDTF">2023-12-05T09:31:41Z</dcterms:modified>
</cp:coreProperties>
</file>